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0"/>
  </p:handoutMasterIdLst>
  <p:sldIdLst>
    <p:sldId id="256" r:id="rId2"/>
    <p:sldId id="404" r:id="rId3"/>
    <p:sldId id="403" r:id="rId4"/>
    <p:sldId id="405" r:id="rId5"/>
    <p:sldId id="406" r:id="rId6"/>
    <p:sldId id="407" r:id="rId7"/>
    <p:sldId id="408" r:id="rId8"/>
    <p:sldId id="409" r:id="rId9"/>
    <p:sldId id="410" r:id="rId10"/>
    <p:sldId id="411" r:id="rId11"/>
    <p:sldId id="412" r:id="rId12"/>
    <p:sldId id="413" r:id="rId13"/>
    <p:sldId id="414" r:id="rId14"/>
    <p:sldId id="415" r:id="rId15"/>
    <p:sldId id="416" r:id="rId16"/>
    <p:sldId id="417" r:id="rId17"/>
    <p:sldId id="418" r:id="rId18"/>
    <p:sldId id="369" r:id="rId19"/>
  </p:sldIdLst>
  <p:sldSz cx="9144000" cy="6858000" type="screen4x3"/>
  <p:notesSz cx="7102475" cy="10233025"/>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2" autoAdjust="0"/>
    <p:restoredTop sz="93453" autoAdjust="0"/>
  </p:normalViewPr>
  <p:slideViewPr>
    <p:cSldViewPr>
      <p:cViewPr varScale="1">
        <p:scale>
          <a:sx n="88" d="100"/>
          <a:sy n="88" d="100"/>
        </p:scale>
        <p:origin x="-13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defTabSz="990600">
              <a:defRPr sz="1300"/>
            </a:lvl1pPr>
          </a:lstStyle>
          <a:p>
            <a:endParaRPr lang="nl-NL"/>
          </a:p>
        </p:txBody>
      </p:sp>
      <p:sp>
        <p:nvSpPr>
          <p:cNvPr id="224259"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r" defTabSz="990600">
              <a:defRPr sz="1300"/>
            </a:lvl1pPr>
          </a:lstStyle>
          <a:p>
            <a:endParaRPr lang="nl-NL"/>
          </a:p>
        </p:txBody>
      </p:sp>
      <p:sp>
        <p:nvSpPr>
          <p:cNvPr id="224260" name="Rectangle 4"/>
          <p:cNvSpPr>
            <a:spLocks noGrp="1" noChangeArrowheads="1"/>
          </p:cNvSpPr>
          <p:nvPr>
            <p:ph type="ftr" sz="quarter" idx="2"/>
          </p:nvPr>
        </p:nvSpPr>
        <p:spPr bwMode="auto">
          <a:xfrm>
            <a:off x="0" y="9720263"/>
            <a:ext cx="3078163" cy="511175"/>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defTabSz="990600">
              <a:defRPr sz="1300"/>
            </a:lvl1pPr>
          </a:lstStyle>
          <a:p>
            <a:endParaRPr lang="nl-NL"/>
          </a:p>
        </p:txBody>
      </p:sp>
      <p:sp>
        <p:nvSpPr>
          <p:cNvPr id="224261" name="Rectangle 5"/>
          <p:cNvSpPr>
            <a:spLocks noGrp="1" noChangeArrowheads="1"/>
          </p:cNvSpPr>
          <p:nvPr>
            <p:ph type="sldNum" sz="quarter" idx="3"/>
          </p:nvPr>
        </p:nvSpPr>
        <p:spPr bwMode="auto">
          <a:xfrm>
            <a:off x="4022725" y="9720263"/>
            <a:ext cx="3078163" cy="511175"/>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algn="r" defTabSz="990600">
              <a:defRPr sz="1300"/>
            </a:lvl1pPr>
          </a:lstStyle>
          <a:p>
            <a:fld id="{B1B31E58-2A43-4230-8262-BB7D366F1F8D}" type="slidenum">
              <a:rPr lang="nl-NL"/>
              <a:pPr/>
              <a:t>‹nr.›</a:t>
            </a:fld>
            <a:endParaRPr lang="nl-N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nl-NL"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nl-NL" sz="2400">
                <a:latin typeface="Times New Roman" pitchFamily="18" charset="0"/>
              </a:endParaRPr>
            </a:p>
          </p:txBody>
        </p:sp>
      </p:gr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nl-NL"/>
            </a:p>
          </p:txBody>
        </p:sp>
        <p:sp>
          <p:nvSpPr>
            <p:cNvPr id="51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nl-NL"/>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nl-NL"/>
              <a:t>Klik om het opmaakprofiel van de modelondertitel te bewerken</a:t>
            </a:r>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nl-NL"/>
          </a:p>
        </p:txBody>
      </p:sp>
      <p:sp>
        <p:nvSpPr>
          <p:cNvPr id="5130" name="Rectangle 10"/>
          <p:cNvSpPr>
            <a:spLocks noGrp="1" noChangeArrowheads="1"/>
          </p:cNvSpPr>
          <p:nvPr>
            <p:ph type="ftr" sz="quarter" idx="3"/>
          </p:nvPr>
        </p:nvSpPr>
        <p:spPr/>
        <p:txBody>
          <a:bodyPr/>
          <a:lstStyle>
            <a:lvl1pPr algn="r">
              <a:defRPr/>
            </a:lvl1pPr>
          </a:lstStyle>
          <a:p>
            <a:endParaRPr lang="nl-NL"/>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8B0D9D07-0D47-4CCE-B41B-333B896F46C3}" type="slidenum">
              <a:rPr lang="nl-NL"/>
              <a:pPr/>
              <a:t>‹nr.›</a:t>
            </a:fld>
            <a:endParaRPr lang="nl-NL"/>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nl-NL"/>
              <a:t>Klik om het opmaakprofiel te bewerken</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2EC518F7-C0BD-4342-A5E9-3F785C203E3A}"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05600" y="762000"/>
            <a:ext cx="1981200" cy="532447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762000" y="762000"/>
            <a:ext cx="5791200" cy="532447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DD56CAA4-7247-4180-9FFB-E6DB5D432026}"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ABB4C29D-40CF-46A8-9AAE-9308559F42F7}"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CCBCD1B6-6940-4558-9BA8-BF8E7F56B02E}"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9FF67473-23A2-4573-A9BB-2C120C43F4AA}"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561F8116-1985-4C2E-8F28-E17C8B232E1B}"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5C16157D-6712-46A9-8901-4C7EF728E43E}"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2288F6C4-F465-4968-8BB5-DEFE7602629D}"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210E2540-7AAB-4535-A1EB-EF6EBF2B55DC}"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BEDBA244-107C-4263-9FE6-3BF45DD75EB0}"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nl-NL"/>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nl-NL"/>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nl-NL"/>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nl-NL"/>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nl-NL" smtClean="0"/>
              <a:t>Klik om het opmaakprofiel te bewerken</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nl-NL"/>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nl-NL"/>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F48E59BF-D460-466A-8E9C-81835AD734A8}"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isr.nl/"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sandew.hira@iisr.nl" TargetMode="External"/><Relationship Id="rId4" Type="http://schemas.openxmlformats.org/officeDocument/2006/relationships/hyperlink" Target="http://www.din.toda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umeRay.mp3" TargetMode="External"/><Relationship Id="rId1" Type="http://schemas.openxmlformats.org/officeDocument/2006/relationships/slideLayout" Target="../slideLayouts/slideLayout2.xml"/><Relationship Id="rId6" Type="http://schemas.openxmlformats.org/officeDocument/2006/relationships/hyperlink" Target="HegelRay.mp3" TargetMode="External"/><Relationship Id="rId5" Type="http://schemas.openxmlformats.org/officeDocument/2006/relationships/image" Target="../media/image5.jpeg"/><Relationship Id="rId4" Type="http://schemas.openxmlformats.org/officeDocument/2006/relationships/hyperlink" Target="KantRay.mp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572000" y="4149725"/>
            <a:ext cx="4013200" cy="596900"/>
          </a:xfrm>
        </p:spPr>
        <p:txBody>
          <a:bodyPr/>
          <a:lstStyle/>
          <a:p>
            <a:pPr>
              <a:lnSpc>
                <a:spcPct val="90000"/>
              </a:lnSpc>
            </a:pPr>
            <a:r>
              <a:rPr lang="nl-NL" sz="3600" b="1"/>
              <a:t>Sandew Hira</a:t>
            </a:r>
          </a:p>
        </p:txBody>
      </p:sp>
      <p:sp>
        <p:nvSpPr>
          <p:cNvPr id="2058" name="Text Box 10"/>
          <p:cNvSpPr txBox="1">
            <a:spLocks noChangeArrowheads="1"/>
          </p:cNvSpPr>
          <p:nvPr/>
        </p:nvSpPr>
        <p:spPr bwMode="auto">
          <a:xfrm>
            <a:off x="1331913" y="1557338"/>
            <a:ext cx="7489825" cy="1077218"/>
          </a:xfrm>
          <a:prstGeom prst="rect">
            <a:avLst/>
          </a:prstGeom>
          <a:noFill/>
          <a:ln w="9525">
            <a:noFill/>
            <a:miter lim="800000"/>
            <a:headEnd/>
            <a:tailEnd/>
          </a:ln>
          <a:effectLst/>
        </p:spPr>
        <p:txBody>
          <a:bodyPr>
            <a:spAutoFit/>
          </a:bodyPr>
          <a:lstStyle/>
          <a:p>
            <a:pPr algn="ctr"/>
            <a:r>
              <a:rPr lang="en-US" sz="3200" b="1" dirty="0" smtClean="0"/>
              <a:t>A </a:t>
            </a:r>
            <a:r>
              <a:rPr lang="en-US" sz="3200" b="1" dirty="0" err="1" smtClean="0"/>
              <a:t>decolonial</a:t>
            </a:r>
            <a:r>
              <a:rPr lang="en-US" sz="3200" b="1" dirty="0" smtClean="0"/>
              <a:t> critique </a:t>
            </a:r>
            <a:r>
              <a:rPr lang="en-US" sz="3200" b="1" smtClean="0"/>
              <a:t>of </a:t>
            </a:r>
            <a:br>
              <a:rPr lang="en-US" sz="3200" b="1" smtClean="0"/>
            </a:br>
            <a:r>
              <a:rPr lang="en-US" sz="3200" b="1" smtClean="0"/>
              <a:t>a </a:t>
            </a:r>
            <a:r>
              <a:rPr lang="en-US" sz="3200" b="1" dirty="0" smtClean="0"/>
              <a:t>colonial project</a:t>
            </a:r>
            <a:endParaRPr lang="en-US" sz="3200" b="1" dirty="0"/>
          </a:p>
        </p:txBody>
      </p:sp>
      <p:pic>
        <p:nvPicPr>
          <p:cNvPr id="2059" name="Picture 11" descr="banner1"/>
          <p:cNvPicPr>
            <a:picLocks noChangeAspect="1" noChangeArrowheads="1"/>
          </p:cNvPicPr>
          <p:nvPr/>
        </p:nvPicPr>
        <p:blipFill>
          <a:blip r:embed="rId2" cstate="print"/>
          <a:srcRect/>
          <a:stretch>
            <a:fillRect/>
          </a:stretch>
        </p:blipFill>
        <p:spPr bwMode="auto">
          <a:xfrm>
            <a:off x="3454400" y="5589588"/>
            <a:ext cx="5689600" cy="581025"/>
          </a:xfrm>
          <a:prstGeom prst="rect">
            <a:avLst/>
          </a:prstGeom>
          <a:noFill/>
        </p:spPr>
      </p:pic>
      <p:pic>
        <p:nvPicPr>
          <p:cNvPr id="2061" name="Picture 13" descr="Banner Decolonial International Network"/>
          <p:cNvPicPr>
            <a:picLocks noChangeAspect="1" noChangeArrowheads="1"/>
          </p:cNvPicPr>
          <p:nvPr/>
        </p:nvPicPr>
        <p:blipFill>
          <a:blip r:embed="rId3" cstate="print"/>
          <a:srcRect/>
          <a:stretch>
            <a:fillRect/>
          </a:stretch>
        </p:blipFill>
        <p:spPr bwMode="auto">
          <a:xfrm>
            <a:off x="3419475" y="6178550"/>
            <a:ext cx="5724525" cy="679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908720"/>
            <a:ext cx="7924800" cy="1143000"/>
          </a:xfrm>
        </p:spPr>
        <p:txBody>
          <a:bodyPr/>
          <a:lstStyle/>
          <a:p>
            <a:r>
              <a:rPr lang="en-US" sz="2800" dirty="0" smtClean="0"/>
              <a:t>Critique #5: the most obvious comparison is not made: extreme and normal violence of Nazism and colonialism</a:t>
            </a:r>
            <a:endParaRPr lang="nl-NL" sz="2800" dirty="0"/>
          </a:p>
        </p:txBody>
      </p:sp>
      <p:sp>
        <p:nvSpPr>
          <p:cNvPr id="3" name="Tijdelijke aanduiding voor inhoud 2"/>
          <p:cNvSpPr>
            <a:spLocks noGrp="1"/>
          </p:cNvSpPr>
          <p:nvPr>
            <p:ph idx="1"/>
          </p:nvPr>
        </p:nvSpPr>
        <p:spPr/>
        <p:txBody>
          <a:bodyPr/>
          <a:lstStyle/>
          <a:p>
            <a:pPr marL="0" indent="0">
              <a:buNone/>
            </a:pPr>
            <a:r>
              <a:rPr lang="en-US" sz="2200" dirty="0" smtClean="0"/>
              <a:t>Scientific research often has a comparative dimension. You compare the phenomenon you want to study in different situations in order to get a better understanding of the phenomenon. In 1945 the Dutch just came out of a struggle for freedom in which they also used violence. The Dutch resistance organized violent resistance in coordination with the allied forces. Shortly after their fight for freedom from Nazism they used violence against the freedom fighters of Indonesia. If you are an objective researcher into violence, why don't you take this obvious comparison into account?</a:t>
            </a:r>
            <a:endParaRPr lang="nl-NL" sz="2200" dirty="0" smtClean="0"/>
          </a:p>
          <a:p>
            <a:pPr marL="0" indent="0">
              <a:buNone/>
            </a:pPr>
            <a:endParaRPr lang="nl-NL"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dirty="0" smtClean="0"/>
              <a:t>Critique #6: this colonial research project is a racist </a:t>
            </a:r>
            <a:r>
              <a:rPr lang="en-US" sz="2800" dirty="0" smtClean="0"/>
              <a:t>project</a:t>
            </a:r>
            <a:endParaRPr lang="nl-NL" sz="2800" dirty="0"/>
          </a:p>
        </p:txBody>
      </p:sp>
      <p:sp>
        <p:nvSpPr>
          <p:cNvPr id="3" name="Tijdelijke aanduiding voor inhoud 2"/>
          <p:cNvSpPr>
            <a:spLocks noGrp="1"/>
          </p:cNvSpPr>
          <p:nvPr>
            <p:ph idx="1"/>
          </p:nvPr>
        </p:nvSpPr>
        <p:spPr/>
        <p:txBody>
          <a:bodyPr/>
          <a:lstStyle/>
          <a:p>
            <a:pPr marL="0" indent="0">
              <a:buNone/>
            </a:pPr>
            <a:r>
              <a:rPr lang="en-US" sz="2400" dirty="0" err="1" smtClean="0"/>
              <a:t>Gert</a:t>
            </a:r>
            <a:r>
              <a:rPr lang="en-US" sz="2400" dirty="0" smtClean="0"/>
              <a:t> </a:t>
            </a:r>
            <a:r>
              <a:rPr lang="en-US" sz="2400" dirty="0" err="1" smtClean="0"/>
              <a:t>Oostindie</a:t>
            </a:r>
            <a:r>
              <a:rPr lang="en-US" sz="2400" dirty="0" smtClean="0"/>
              <a:t>: </a:t>
            </a:r>
            <a:r>
              <a:rPr lang="en-US" sz="2400" i="1" dirty="0" smtClean="0"/>
              <a:t>"Until now no Indonesian government has ever showed any interest in serious historical research into the war of decolonization, whether it is carried out in cooperation with the Netherlands or not. That is not strange. Open-minded research would undermine the image of a united heroic people that expelled the colonizer under the leadership of the army."</a:t>
            </a:r>
            <a:endParaRPr lang="nl-NL" sz="2400" dirty="0" smtClean="0"/>
          </a:p>
          <a:p>
            <a:pPr marL="0" indent="0">
              <a:buNone/>
            </a:pPr>
            <a:r>
              <a:rPr lang="en-US" sz="2400" dirty="0" smtClean="0"/>
              <a:t>How can you know the result of a research that was never started according to your own account?</a:t>
            </a:r>
            <a:endParaRPr lang="nl-N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908720"/>
            <a:ext cx="7924800" cy="1143000"/>
          </a:xfrm>
        </p:spPr>
        <p:txBody>
          <a:bodyPr/>
          <a:lstStyle/>
          <a:p>
            <a:r>
              <a:rPr lang="en-US" sz="2800" dirty="0" smtClean="0"/>
              <a:t>Critique #7: the legitimization of the racist colonial rule </a:t>
            </a:r>
            <a:r>
              <a:rPr lang="en-US" sz="2800" dirty="0" err="1" smtClean="0"/>
              <a:t>deligitimizes</a:t>
            </a:r>
            <a:r>
              <a:rPr lang="en-US" sz="2800" dirty="0" smtClean="0"/>
              <a:t> the fight for freedom </a:t>
            </a:r>
            <a:endParaRPr lang="nl-NL" sz="2800" dirty="0"/>
          </a:p>
        </p:txBody>
      </p:sp>
      <p:sp>
        <p:nvSpPr>
          <p:cNvPr id="3" name="Tijdelijke aanduiding voor inhoud 2"/>
          <p:cNvSpPr>
            <a:spLocks noGrp="1"/>
          </p:cNvSpPr>
          <p:nvPr>
            <p:ph idx="1"/>
          </p:nvPr>
        </p:nvSpPr>
        <p:spPr/>
        <p:txBody>
          <a:bodyPr/>
          <a:lstStyle/>
          <a:p>
            <a:pPr marL="0" indent="0">
              <a:buNone/>
            </a:pPr>
            <a:r>
              <a:rPr lang="en-US" dirty="0" smtClean="0"/>
              <a:t>Jeffry </a:t>
            </a:r>
            <a:r>
              <a:rPr lang="en-US" dirty="0" err="1" smtClean="0"/>
              <a:t>Pondaag</a:t>
            </a:r>
            <a:r>
              <a:rPr lang="en-US" dirty="0" smtClean="0"/>
              <a:t>: </a:t>
            </a:r>
            <a:r>
              <a:rPr lang="en-US" i="1" dirty="0" smtClean="0"/>
              <a:t>“Who </a:t>
            </a:r>
            <a:r>
              <a:rPr lang="en-US" i="1" dirty="0" smtClean="0"/>
              <a:t>gave you white people the moral right to occupy my country that is 11.000 km away from your country and oppress, exploit and humiliate people of color</a:t>
            </a:r>
            <a:r>
              <a:rPr lang="en-US" i="1" dirty="0" smtClean="0"/>
              <a:t>?”</a:t>
            </a:r>
            <a:r>
              <a:rPr lang="en-US" dirty="0" smtClean="0"/>
              <a:t>  </a:t>
            </a:r>
            <a:endParaRPr lang="nl-NL" dirty="0"/>
          </a:p>
        </p:txBody>
      </p:sp>
      <p:pic>
        <p:nvPicPr>
          <p:cNvPr id="3074" name="Picture 2" descr="Afbeeldingsresultaat voor jeffry pondaag"/>
          <p:cNvPicPr>
            <a:picLocks noChangeAspect="1" noChangeArrowheads="1"/>
          </p:cNvPicPr>
          <p:nvPr/>
        </p:nvPicPr>
        <p:blipFill>
          <a:blip r:embed="rId2" cstate="print"/>
          <a:srcRect/>
          <a:stretch>
            <a:fillRect/>
          </a:stretch>
        </p:blipFill>
        <p:spPr bwMode="auto">
          <a:xfrm>
            <a:off x="5134415" y="4602608"/>
            <a:ext cx="4009585" cy="225539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908720"/>
            <a:ext cx="7924800" cy="1143000"/>
          </a:xfrm>
        </p:spPr>
        <p:txBody>
          <a:bodyPr/>
          <a:lstStyle/>
          <a:p>
            <a:r>
              <a:rPr lang="en-US" sz="2800" dirty="0" smtClean="0"/>
              <a:t>Critique #7: the legitimization of the racist colonial rule delegitimizes the fight for freedom - 2</a:t>
            </a:r>
            <a:endParaRPr lang="nl-NL" sz="2800" dirty="0"/>
          </a:p>
        </p:txBody>
      </p:sp>
      <p:sp>
        <p:nvSpPr>
          <p:cNvPr id="3" name="Tijdelijke aanduiding voor inhoud 2"/>
          <p:cNvSpPr>
            <a:spLocks noGrp="1"/>
          </p:cNvSpPr>
          <p:nvPr>
            <p:ph idx="1"/>
          </p:nvPr>
        </p:nvSpPr>
        <p:spPr/>
        <p:txBody>
          <a:bodyPr/>
          <a:lstStyle/>
          <a:p>
            <a:pPr marL="0" indent="0">
              <a:buNone/>
            </a:pPr>
            <a:r>
              <a:rPr lang="nl-NL" sz="1800" dirty="0" err="1" smtClean="0"/>
              <a:t>Oostindie</a:t>
            </a:r>
            <a:r>
              <a:rPr lang="nl-NL" sz="1800" dirty="0" smtClean="0"/>
              <a:t>: </a:t>
            </a:r>
            <a:r>
              <a:rPr lang="en-US" sz="1800" i="1" dirty="0" smtClean="0"/>
              <a:t>"It is clear without any doubt the Indonesian side have committed cruel crimes - probably on a much larger scale and directly mostly against other Indonesians</a:t>
            </a:r>
            <a:r>
              <a:rPr lang="en-US" sz="1800" i="1" dirty="0" smtClean="0"/>
              <a:t>.“</a:t>
            </a:r>
          </a:p>
          <a:p>
            <a:pPr marL="0" indent="0">
              <a:buNone/>
            </a:pPr>
            <a:r>
              <a:rPr lang="en-US" sz="1800" i="1" dirty="0" smtClean="0"/>
              <a:t>"An important part of violence in the </a:t>
            </a:r>
            <a:r>
              <a:rPr lang="en-US" sz="1800" i="1" dirty="0" err="1" smtClean="0"/>
              <a:t>Archipel</a:t>
            </a:r>
            <a:r>
              <a:rPr lang="en-US" sz="1800" i="1" dirty="0" smtClean="0"/>
              <a:t> can be explained by the absence of an effective (colonial) power, but reflected further local contradictions of which the Netherland was partly party to, other than in the function of the keeper of public order."</a:t>
            </a:r>
            <a:r>
              <a:rPr lang="en-US" sz="1800" dirty="0" smtClean="0"/>
              <a:t> </a:t>
            </a:r>
            <a:endParaRPr lang="en-US" sz="1800" dirty="0" smtClean="0"/>
          </a:p>
          <a:p>
            <a:pPr marL="0" indent="0">
              <a:buNone/>
            </a:pPr>
            <a:r>
              <a:rPr lang="en-US" sz="1800" i="1" dirty="0" smtClean="0"/>
              <a:t>"The Dutch military actions should be understood in the context that was given then by the Dutch: protection of the population en restoring law and order." </a:t>
            </a:r>
            <a:endParaRPr lang="nl-NL"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908720"/>
            <a:ext cx="7924800" cy="1143000"/>
          </a:xfrm>
        </p:spPr>
        <p:txBody>
          <a:bodyPr/>
          <a:lstStyle/>
          <a:p>
            <a:r>
              <a:rPr lang="en-US" sz="2800" dirty="0" smtClean="0"/>
              <a:t>Critique #8: the colonial project turns the victim into the criminal and the criminal into the victim</a:t>
            </a:r>
            <a:endParaRPr lang="nl-NL" sz="2800" dirty="0"/>
          </a:p>
        </p:txBody>
      </p:sp>
      <p:sp>
        <p:nvSpPr>
          <p:cNvPr id="3" name="Tijdelijke aanduiding voor inhoud 2"/>
          <p:cNvSpPr>
            <a:spLocks noGrp="1"/>
          </p:cNvSpPr>
          <p:nvPr>
            <p:ph idx="1"/>
          </p:nvPr>
        </p:nvSpPr>
        <p:spPr/>
        <p:txBody>
          <a:bodyPr/>
          <a:lstStyle/>
          <a:p>
            <a:pPr marL="0" indent="0">
              <a:buNone/>
            </a:pPr>
            <a:r>
              <a:rPr lang="en-US" dirty="0" err="1" smtClean="0"/>
              <a:t>Oostindie</a:t>
            </a:r>
            <a:r>
              <a:rPr lang="en-US" dirty="0" smtClean="0"/>
              <a:t>: </a:t>
            </a:r>
            <a:r>
              <a:rPr lang="en-US" i="1" dirty="0" smtClean="0"/>
              <a:t>"Veterans reject Dutch apologies with reference to war crimes of the opponents</a:t>
            </a:r>
            <a:r>
              <a:rPr lang="en-US" i="1" dirty="0" smtClean="0"/>
              <a:t>.“</a:t>
            </a:r>
          </a:p>
          <a:p>
            <a:pPr marL="0" indent="0">
              <a:buNone/>
            </a:pPr>
            <a:r>
              <a:rPr lang="en-US" i="1" dirty="0" smtClean="0"/>
              <a:t>"It is clear that the other party was guilty of war crimes on a large scale."</a:t>
            </a:r>
            <a:r>
              <a:rPr lang="en-US" dirty="0" smtClean="0"/>
              <a:t> </a:t>
            </a:r>
            <a:endParaRPr lang="en-US" dirty="0" smtClean="0"/>
          </a:p>
          <a:p>
            <a:pPr marL="0" indent="0">
              <a:buNone/>
            </a:pPr>
            <a:r>
              <a:rPr lang="en-US" dirty="0" smtClean="0"/>
              <a:t>His book on Dutch soldiers is </a:t>
            </a:r>
            <a:r>
              <a:rPr lang="en-US" i="1" dirty="0" smtClean="0"/>
              <a:t>"a testimony of honor to these men." </a:t>
            </a:r>
            <a:r>
              <a:rPr lang="en-US" i="1" dirty="0" smtClean="0"/>
              <a:t> </a:t>
            </a:r>
            <a:endParaRPr lang="nl-NL"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dirty="0" smtClean="0"/>
              <a:t>What is Decolonizing The Mind (DTM)?</a:t>
            </a:r>
            <a:endParaRPr lang="nl-NL" sz="2800" dirty="0"/>
          </a:p>
        </p:txBody>
      </p:sp>
      <p:sp>
        <p:nvSpPr>
          <p:cNvPr id="3" name="Tijdelijke aanduiding voor inhoud 2"/>
          <p:cNvSpPr>
            <a:spLocks noGrp="1"/>
          </p:cNvSpPr>
          <p:nvPr>
            <p:ph idx="1"/>
          </p:nvPr>
        </p:nvSpPr>
        <p:spPr/>
        <p:txBody>
          <a:bodyPr/>
          <a:lstStyle/>
          <a:p>
            <a:pPr marL="514350" indent="-514350">
              <a:buFont typeface="+mj-lt"/>
              <a:buAutoNum type="arabicPeriod"/>
            </a:pPr>
            <a:r>
              <a:rPr lang="en-US" dirty="0" smtClean="0"/>
              <a:t>The articulation of a scientific critique of Western knowledge </a:t>
            </a:r>
            <a:r>
              <a:rPr lang="en-US" dirty="0" smtClean="0"/>
              <a:t>production</a:t>
            </a:r>
          </a:p>
          <a:p>
            <a:pPr marL="514350" indent="-514350">
              <a:buFont typeface="+mj-lt"/>
              <a:buAutoNum type="arabicPeriod"/>
            </a:pPr>
            <a:r>
              <a:rPr lang="en-US" dirty="0" smtClean="0"/>
              <a:t>The production of alternative </a:t>
            </a:r>
            <a:r>
              <a:rPr lang="en-US" dirty="0" err="1" smtClean="0"/>
              <a:t>decolonial</a:t>
            </a:r>
            <a:r>
              <a:rPr lang="en-US" dirty="0" smtClean="0"/>
              <a:t> </a:t>
            </a:r>
            <a:r>
              <a:rPr lang="en-US" dirty="0" smtClean="0"/>
              <a:t>concepts.</a:t>
            </a:r>
          </a:p>
          <a:p>
            <a:pPr marL="514350" lvl="0" indent="-514350">
              <a:buFont typeface="+mj-lt"/>
              <a:buAutoNum type="arabicPeriod"/>
            </a:pPr>
            <a:r>
              <a:rPr lang="en-US" dirty="0" smtClean="0"/>
              <a:t>The translation of the alternative knowledge in activism</a:t>
            </a:r>
            <a:r>
              <a:rPr lang="en-US" dirty="0" smtClean="0"/>
              <a:t>.</a:t>
            </a:r>
            <a:endParaRPr lang="nl-NL"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dirty="0" smtClean="0"/>
              <a:t>Understanding the nature of Westernized academia and the colonization of the mind</a:t>
            </a:r>
            <a:endParaRPr lang="nl-NL" sz="2800" dirty="0"/>
          </a:p>
        </p:txBody>
      </p:sp>
      <p:sp>
        <p:nvSpPr>
          <p:cNvPr id="3" name="Tijdelijke aanduiding voor inhoud 2"/>
          <p:cNvSpPr>
            <a:spLocks noGrp="1"/>
          </p:cNvSpPr>
          <p:nvPr>
            <p:ph idx="1"/>
          </p:nvPr>
        </p:nvSpPr>
        <p:spPr/>
        <p:txBody>
          <a:bodyPr/>
          <a:lstStyle/>
          <a:p>
            <a:r>
              <a:rPr lang="nl-NL" sz="2400" dirty="0" err="1" smtClean="0"/>
              <a:t>Universities</a:t>
            </a:r>
            <a:r>
              <a:rPr lang="nl-NL" sz="2400" dirty="0" smtClean="0"/>
              <a:t> are </a:t>
            </a:r>
            <a:r>
              <a:rPr lang="nl-NL" sz="2400" dirty="0" err="1" smtClean="0"/>
              <a:t>not</a:t>
            </a:r>
            <a:r>
              <a:rPr lang="nl-NL" sz="2400" dirty="0" smtClean="0"/>
              <a:t> </a:t>
            </a:r>
            <a:r>
              <a:rPr lang="nl-NL" sz="2400" dirty="0" err="1" smtClean="0"/>
              <a:t>institutes</a:t>
            </a:r>
            <a:r>
              <a:rPr lang="nl-NL" sz="2400" dirty="0" smtClean="0"/>
              <a:t> </a:t>
            </a:r>
            <a:r>
              <a:rPr lang="nl-NL" sz="2400" dirty="0" err="1" smtClean="0"/>
              <a:t>for</a:t>
            </a:r>
            <a:r>
              <a:rPr lang="nl-NL" sz="2400" dirty="0" smtClean="0"/>
              <a:t> </a:t>
            </a:r>
            <a:r>
              <a:rPr lang="nl-NL" sz="2400" dirty="0" err="1" smtClean="0"/>
              <a:t>education</a:t>
            </a:r>
            <a:r>
              <a:rPr lang="nl-NL" sz="2400" dirty="0" smtClean="0"/>
              <a:t> </a:t>
            </a:r>
            <a:r>
              <a:rPr lang="nl-NL" sz="2400" dirty="0" err="1" smtClean="0"/>
              <a:t>but</a:t>
            </a:r>
            <a:r>
              <a:rPr lang="nl-NL" sz="2400" dirty="0" smtClean="0"/>
              <a:t> </a:t>
            </a:r>
            <a:r>
              <a:rPr lang="nl-NL" sz="2400" dirty="0" err="1" smtClean="0"/>
              <a:t>for</a:t>
            </a:r>
            <a:r>
              <a:rPr lang="nl-NL" sz="2400" dirty="0" smtClean="0"/>
              <a:t> training the </a:t>
            </a:r>
            <a:r>
              <a:rPr lang="nl-NL" sz="2400" dirty="0" err="1" smtClean="0"/>
              <a:t>colonized</a:t>
            </a:r>
            <a:r>
              <a:rPr lang="nl-NL" sz="2400" dirty="0" smtClean="0"/>
              <a:t> </a:t>
            </a:r>
            <a:r>
              <a:rPr lang="nl-NL" sz="2400" dirty="0" err="1" smtClean="0"/>
              <a:t>mind</a:t>
            </a:r>
            <a:endParaRPr lang="nl-NL" sz="2400" dirty="0" smtClean="0"/>
          </a:p>
          <a:p>
            <a:r>
              <a:rPr lang="en-US" sz="2400" dirty="0" smtClean="0"/>
              <a:t>Education is the liberation of the mind through free discussion and open debate, critical research and the search for the truth. Training is the imposition of limitations on the mind, disciplining the mind to think in one particular way, acquiring the skills to produce lies and developing the attitude to criminalize people who disagree with you and criticize you.</a:t>
            </a:r>
            <a:endParaRPr lang="nl-NL"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An alternative </a:t>
            </a:r>
            <a:r>
              <a:rPr lang="en-US" dirty="0" err="1" smtClean="0"/>
              <a:t>decolonial</a:t>
            </a:r>
            <a:r>
              <a:rPr lang="en-US" dirty="0" smtClean="0"/>
              <a:t> research project</a:t>
            </a:r>
            <a:endParaRPr lang="nl-NL" dirty="0"/>
          </a:p>
        </p:txBody>
      </p:sp>
      <p:sp>
        <p:nvSpPr>
          <p:cNvPr id="3" name="Tijdelijke aanduiding voor inhoud 2"/>
          <p:cNvSpPr>
            <a:spLocks noGrp="1"/>
          </p:cNvSpPr>
          <p:nvPr>
            <p:ph idx="1"/>
          </p:nvPr>
        </p:nvSpPr>
        <p:spPr/>
        <p:txBody>
          <a:bodyPr/>
          <a:lstStyle/>
          <a:p>
            <a:pPr marL="514350" indent="-514350">
              <a:buFont typeface="+mj-lt"/>
              <a:buAutoNum type="arabicPeriod"/>
            </a:pPr>
            <a:r>
              <a:rPr lang="en-US" dirty="0" smtClean="0"/>
              <a:t>Systematically </a:t>
            </a:r>
            <a:r>
              <a:rPr lang="en-US" dirty="0" smtClean="0"/>
              <a:t>document the crimes of Dutch </a:t>
            </a:r>
            <a:r>
              <a:rPr lang="en-US" dirty="0" smtClean="0"/>
              <a:t>colonialism</a:t>
            </a:r>
          </a:p>
          <a:p>
            <a:pPr marL="514350" indent="-514350">
              <a:buFont typeface="+mj-lt"/>
              <a:buAutoNum type="arabicPeriod"/>
            </a:pPr>
            <a:r>
              <a:rPr lang="en-US" dirty="0" smtClean="0"/>
              <a:t>Calculate </a:t>
            </a:r>
            <a:r>
              <a:rPr lang="en-US" dirty="0" smtClean="0"/>
              <a:t>the amount of reparations that the Dutch should pay as compensation for </a:t>
            </a:r>
            <a:r>
              <a:rPr lang="en-US" dirty="0" smtClean="0"/>
              <a:t>colonialism</a:t>
            </a:r>
          </a:p>
          <a:p>
            <a:pPr marL="514350" indent="-514350">
              <a:buFont typeface="+mj-lt"/>
              <a:buAutoNum type="arabicPeriod"/>
            </a:pPr>
            <a:r>
              <a:rPr lang="en-US" dirty="0" smtClean="0"/>
              <a:t>Documents </a:t>
            </a:r>
            <a:r>
              <a:rPr lang="en-US" dirty="0" smtClean="0"/>
              <a:t>the resistance struggle against the racist </a:t>
            </a:r>
            <a:r>
              <a:rPr lang="en-US" dirty="0" smtClean="0"/>
              <a:t>colonizer and its colonial </a:t>
            </a:r>
            <a:r>
              <a:rPr lang="en-US" smtClean="0"/>
              <a:t>apartheid system</a:t>
            </a:r>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61" name="Picture 5" descr="banner1"/>
          <p:cNvPicPr>
            <a:picLocks noGrp="1" noChangeAspect="1" noChangeArrowheads="1"/>
          </p:cNvPicPr>
          <p:nvPr>
            <p:ph idx="1"/>
          </p:nvPr>
        </p:nvPicPr>
        <p:blipFill>
          <a:blip r:embed="rId2" cstate="print"/>
          <a:srcRect/>
          <a:stretch>
            <a:fillRect/>
          </a:stretch>
        </p:blipFill>
        <p:spPr>
          <a:xfrm>
            <a:off x="755650" y="765175"/>
            <a:ext cx="7777163" cy="793750"/>
          </a:xfrm>
          <a:noFill/>
          <a:ln/>
        </p:spPr>
      </p:pic>
      <p:sp>
        <p:nvSpPr>
          <p:cNvPr id="173063" name="Text Box 7"/>
          <p:cNvSpPr txBox="1">
            <a:spLocks noChangeArrowheads="1"/>
          </p:cNvSpPr>
          <p:nvPr/>
        </p:nvSpPr>
        <p:spPr bwMode="auto">
          <a:xfrm>
            <a:off x="900113" y="2563813"/>
            <a:ext cx="7775575" cy="3013075"/>
          </a:xfrm>
          <a:prstGeom prst="rect">
            <a:avLst/>
          </a:prstGeom>
          <a:noFill/>
          <a:ln w="9525">
            <a:noFill/>
            <a:miter lim="800000"/>
            <a:headEnd/>
            <a:tailEnd/>
          </a:ln>
          <a:effectLst/>
        </p:spPr>
        <p:txBody>
          <a:bodyPr>
            <a:spAutoFit/>
          </a:bodyPr>
          <a:lstStyle/>
          <a:p>
            <a:pPr>
              <a:buFont typeface="Wingdings" pitchFamily="2" charset="2"/>
              <a:buChar char="q"/>
            </a:pPr>
            <a:r>
              <a:rPr lang="en-GB" sz="2400"/>
              <a:t> Websites:</a:t>
            </a:r>
          </a:p>
          <a:p>
            <a:pPr lvl="1">
              <a:buFont typeface="Wingdings" pitchFamily="2" charset="2"/>
              <a:buChar char="q"/>
            </a:pPr>
            <a:r>
              <a:rPr lang="en-GB" sz="2400"/>
              <a:t> International Institute for Scientific Research: </a:t>
            </a:r>
            <a:r>
              <a:rPr lang="en-GB" sz="2400">
                <a:hlinkClick r:id="rId3"/>
              </a:rPr>
              <a:t>www.iisr.nl</a:t>
            </a:r>
            <a:endParaRPr lang="en-GB" sz="2400"/>
          </a:p>
          <a:p>
            <a:pPr lvl="1">
              <a:buFont typeface="Wingdings" pitchFamily="2" charset="2"/>
              <a:buChar char="q"/>
            </a:pPr>
            <a:r>
              <a:rPr lang="en-GB" sz="2400"/>
              <a:t> Decolonial International Network: </a:t>
            </a:r>
            <a:r>
              <a:rPr lang="en-GB" sz="2400">
                <a:hlinkClick r:id="rId4"/>
              </a:rPr>
              <a:t>www.din.today</a:t>
            </a:r>
            <a:r>
              <a:rPr lang="en-GB" sz="2400"/>
              <a:t> </a:t>
            </a:r>
          </a:p>
          <a:p>
            <a:pPr>
              <a:buFont typeface="Wingdings" pitchFamily="2" charset="2"/>
              <a:buChar char="q"/>
            </a:pPr>
            <a:endParaRPr lang="en-GB" sz="2400"/>
          </a:p>
          <a:p>
            <a:pPr>
              <a:buFont typeface="Wingdings" pitchFamily="2" charset="2"/>
              <a:buChar char="q"/>
            </a:pPr>
            <a:r>
              <a:rPr lang="en-GB" sz="2400"/>
              <a:t> Email: </a:t>
            </a:r>
            <a:r>
              <a:rPr lang="en-GB" sz="2400">
                <a:hlinkClick r:id="rId5"/>
              </a:rPr>
              <a:t>sandew.hira@iisr.nl</a:t>
            </a:r>
            <a:endParaRPr lang="en-GB" sz="2400"/>
          </a:p>
          <a:p>
            <a:pPr>
              <a:buFont typeface="Wingdings" pitchFamily="2" charset="2"/>
              <a:buChar char="q"/>
            </a:pPr>
            <a:endParaRPr lang="en-GB" sz="2400"/>
          </a:p>
          <a:p>
            <a:pPr>
              <a:buFont typeface="Wingdings" pitchFamily="2" charset="2"/>
              <a:buChar char="q"/>
            </a:pPr>
            <a:r>
              <a:rPr lang="en-GB" sz="2400"/>
              <a:t> Tel: 0031 64 12 83 785</a:t>
            </a:r>
            <a:endParaRPr lang="nl-NL" sz="2400"/>
          </a:p>
        </p:txBody>
      </p:sp>
      <p:sp>
        <p:nvSpPr>
          <p:cNvPr id="173064" name="Rectangle 8"/>
          <p:cNvSpPr>
            <a:spLocks noChangeArrowheads="1"/>
          </p:cNvSpPr>
          <p:nvPr/>
        </p:nvSpPr>
        <p:spPr bwMode="auto">
          <a:xfrm>
            <a:off x="611188" y="4292600"/>
            <a:ext cx="7693025" cy="3724275"/>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Wingdings" pitchFamily="2" charset="2"/>
              <a:buChar char="l"/>
            </a:pPr>
            <a:endParaRPr lang="nl-NL"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400" dirty="0" smtClean="0"/>
              <a:t>If you are a professor, that does not mean that you are a scientist, you can be an ideologue of colonialism</a:t>
            </a:r>
            <a:endParaRPr lang="nl-NL" sz="2400" dirty="0"/>
          </a:p>
        </p:txBody>
      </p:sp>
      <p:pic>
        <p:nvPicPr>
          <p:cNvPr id="1027" name="Picture 3" descr="C:\mijndocumenten\Adobe Photoshop\Lezingen\KITLVstaf.jpg"/>
          <p:cNvPicPr>
            <a:picLocks noChangeAspect="1" noChangeArrowheads="1"/>
          </p:cNvPicPr>
          <p:nvPr/>
        </p:nvPicPr>
        <p:blipFill>
          <a:blip r:embed="rId2" cstate="print"/>
          <a:srcRect/>
          <a:stretch>
            <a:fillRect/>
          </a:stretch>
        </p:blipFill>
        <p:spPr bwMode="auto">
          <a:xfrm>
            <a:off x="755576" y="2260600"/>
            <a:ext cx="7620000" cy="4597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sz="3200" dirty="0" smtClean="0"/>
              <a:t>Western epistemology</a:t>
            </a:r>
            <a:endParaRPr lang="nl-NL" sz="3200" dirty="0"/>
          </a:p>
        </p:txBody>
      </p:sp>
      <p:pic>
        <p:nvPicPr>
          <p:cNvPr id="4" name="Picture 4" descr="David_Hume">
            <a:hlinkClick r:id="rId2" action="ppaction://hlinkfile"/>
          </p:cNvPr>
          <p:cNvPicPr>
            <a:picLocks noChangeAspect="1" noChangeArrowheads="1"/>
          </p:cNvPicPr>
          <p:nvPr>
            <p:ph idx="4294967295"/>
          </p:nvPr>
        </p:nvPicPr>
        <p:blipFill>
          <a:blip r:embed="rId3" cstate="print"/>
          <a:srcRect/>
          <a:stretch>
            <a:fillRect/>
          </a:stretch>
        </p:blipFill>
        <p:spPr>
          <a:xfrm>
            <a:off x="971600" y="2564904"/>
            <a:ext cx="1636712" cy="1989138"/>
          </a:xfrm>
        </p:spPr>
      </p:pic>
      <p:sp>
        <p:nvSpPr>
          <p:cNvPr id="5" name="Tekstvak 4"/>
          <p:cNvSpPr txBox="1"/>
          <p:nvPr/>
        </p:nvSpPr>
        <p:spPr>
          <a:xfrm>
            <a:off x="827584" y="4653136"/>
            <a:ext cx="1220206" cy="523220"/>
          </a:xfrm>
          <a:prstGeom prst="rect">
            <a:avLst/>
          </a:prstGeom>
          <a:noFill/>
        </p:spPr>
        <p:txBody>
          <a:bodyPr wrap="none" rtlCol="0">
            <a:spAutoFit/>
          </a:bodyPr>
          <a:lstStyle/>
          <a:p>
            <a:r>
              <a:rPr lang="nl-NL" sz="1400" dirty="0" smtClean="0"/>
              <a:t>David </a:t>
            </a:r>
            <a:r>
              <a:rPr lang="nl-NL" sz="1400" dirty="0" err="1" smtClean="0"/>
              <a:t>Hume</a:t>
            </a:r>
            <a:r>
              <a:rPr lang="nl-NL" sz="1400" dirty="0" smtClean="0"/>
              <a:t> </a:t>
            </a:r>
            <a:r>
              <a:rPr lang="nl-NL" sz="1400" dirty="0" smtClean="0"/>
              <a:t/>
            </a:r>
            <a:br>
              <a:rPr lang="nl-NL" sz="1400" dirty="0" smtClean="0"/>
            </a:br>
            <a:r>
              <a:rPr lang="nl-NL" sz="1400" dirty="0" smtClean="0"/>
              <a:t>(</a:t>
            </a:r>
            <a:r>
              <a:rPr lang="nl-NL" sz="1400" dirty="0" smtClean="0"/>
              <a:t>1711-1776)</a:t>
            </a:r>
            <a:endParaRPr lang="nl-NL" sz="1400" dirty="0"/>
          </a:p>
        </p:txBody>
      </p:sp>
      <p:pic>
        <p:nvPicPr>
          <p:cNvPr id="6" name="Picture 4" descr="Kant">
            <a:hlinkClick r:id="rId4" action="ppaction://hlinkfile"/>
          </p:cNvPr>
          <p:cNvPicPr>
            <a:picLocks noChangeAspect="1" noChangeArrowheads="1"/>
          </p:cNvPicPr>
          <p:nvPr>
            <p:ph idx="4294967295"/>
          </p:nvPr>
        </p:nvPicPr>
        <p:blipFill>
          <a:blip r:embed="rId5" cstate="print"/>
          <a:srcRect/>
          <a:stretch>
            <a:fillRect/>
          </a:stretch>
        </p:blipFill>
        <p:spPr>
          <a:xfrm>
            <a:off x="3347864" y="2564904"/>
            <a:ext cx="1589087" cy="1989138"/>
          </a:xfrm>
        </p:spPr>
      </p:pic>
      <p:sp>
        <p:nvSpPr>
          <p:cNvPr id="7" name="Tekstvak 6"/>
          <p:cNvSpPr txBox="1"/>
          <p:nvPr/>
        </p:nvSpPr>
        <p:spPr>
          <a:xfrm>
            <a:off x="3347864" y="4653136"/>
            <a:ext cx="1438214" cy="523220"/>
          </a:xfrm>
          <a:prstGeom prst="rect">
            <a:avLst/>
          </a:prstGeom>
          <a:noFill/>
        </p:spPr>
        <p:txBody>
          <a:bodyPr wrap="none" rtlCol="0">
            <a:spAutoFit/>
          </a:bodyPr>
          <a:lstStyle/>
          <a:p>
            <a:r>
              <a:rPr lang="en-US" sz="1400" dirty="0" smtClean="0"/>
              <a:t>Immanuel Kant </a:t>
            </a:r>
            <a:r>
              <a:rPr lang="en-US" sz="1400" dirty="0" smtClean="0"/>
              <a:t/>
            </a:r>
            <a:br>
              <a:rPr lang="en-US" sz="1400" dirty="0" smtClean="0"/>
            </a:br>
            <a:r>
              <a:rPr lang="en-US" sz="1400" dirty="0" smtClean="0"/>
              <a:t>(</a:t>
            </a:r>
            <a:r>
              <a:rPr lang="en-US" sz="1400" dirty="0" smtClean="0"/>
              <a:t>1724-1804)</a:t>
            </a:r>
            <a:endParaRPr lang="nl-NL" sz="1400" dirty="0"/>
          </a:p>
        </p:txBody>
      </p:sp>
      <p:pic>
        <p:nvPicPr>
          <p:cNvPr id="8" name="Picture 4" descr="Hegel">
            <a:hlinkClick r:id="rId6" action="ppaction://hlinkfile"/>
          </p:cNvPr>
          <p:cNvPicPr>
            <a:picLocks noChangeAspect="1" noChangeArrowheads="1"/>
          </p:cNvPicPr>
          <p:nvPr>
            <p:ph idx="4294967295"/>
          </p:nvPr>
        </p:nvPicPr>
        <p:blipFill>
          <a:blip r:embed="rId7" cstate="print"/>
          <a:srcRect/>
          <a:stretch>
            <a:fillRect/>
          </a:stretch>
        </p:blipFill>
        <p:spPr>
          <a:xfrm>
            <a:off x="5724128" y="2564904"/>
            <a:ext cx="1573212" cy="1989138"/>
          </a:xfrm>
        </p:spPr>
      </p:pic>
      <p:sp>
        <p:nvSpPr>
          <p:cNvPr id="9" name="Rechthoek 8"/>
          <p:cNvSpPr/>
          <p:nvPr/>
        </p:nvSpPr>
        <p:spPr>
          <a:xfrm>
            <a:off x="5724128" y="4653136"/>
            <a:ext cx="1348446" cy="523220"/>
          </a:xfrm>
          <a:prstGeom prst="rect">
            <a:avLst/>
          </a:prstGeom>
        </p:spPr>
        <p:txBody>
          <a:bodyPr wrap="none">
            <a:spAutoFit/>
          </a:bodyPr>
          <a:lstStyle/>
          <a:p>
            <a:r>
              <a:rPr lang="nl-NL" sz="1400" dirty="0" smtClean="0"/>
              <a:t>George Hegel </a:t>
            </a:r>
            <a:r>
              <a:rPr lang="nl-NL" sz="1400" dirty="0" smtClean="0"/>
              <a:t/>
            </a:r>
            <a:br>
              <a:rPr lang="nl-NL" sz="1400" dirty="0" smtClean="0"/>
            </a:br>
            <a:r>
              <a:rPr lang="nl-NL" sz="1400" dirty="0" smtClean="0"/>
              <a:t>(</a:t>
            </a:r>
            <a:r>
              <a:rPr lang="nl-NL" sz="1400" dirty="0" smtClean="0"/>
              <a:t>1770-1831)</a:t>
            </a:r>
            <a:r>
              <a:rPr lang="en-US" sz="1400" dirty="0" smtClean="0"/>
              <a:t> </a:t>
            </a:r>
            <a:endParaRPr lang="nl-NL" sz="1400" dirty="0"/>
          </a:p>
        </p:txBody>
      </p:sp>
      <p:sp>
        <p:nvSpPr>
          <p:cNvPr id="10" name="Tekstvak 9"/>
          <p:cNvSpPr txBox="1"/>
          <p:nvPr/>
        </p:nvSpPr>
        <p:spPr>
          <a:xfrm>
            <a:off x="1547664" y="5373216"/>
            <a:ext cx="6157070" cy="830997"/>
          </a:xfrm>
          <a:prstGeom prst="rect">
            <a:avLst/>
          </a:prstGeom>
          <a:noFill/>
        </p:spPr>
        <p:txBody>
          <a:bodyPr wrap="none" rtlCol="0">
            <a:spAutoFit/>
          </a:bodyPr>
          <a:lstStyle/>
          <a:p>
            <a:r>
              <a:rPr lang="nl-NL" sz="4800" dirty="0" err="1" smtClean="0"/>
              <a:t>Truths</a:t>
            </a:r>
            <a:r>
              <a:rPr lang="nl-NL" sz="4800" dirty="0" smtClean="0"/>
              <a:t>, </a:t>
            </a:r>
            <a:r>
              <a:rPr lang="nl-NL" sz="4800" dirty="0" err="1" smtClean="0"/>
              <a:t>errors</a:t>
            </a:r>
            <a:r>
              <a:rPr lang="nl-NL" sz="4800" dirty="0" smtClean="0"/>
              <a:t> and lies</a:t>
            </a:r>
            <a:endParaRPr lang="nl-NL"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dirty="0" smtClean="0"/>
              <a:t>DTM </a:t>
            </a:r>
            <a:r>
              <a:rPr lang="en-US" sz="3200" dirty="0" smtClean="0"/>
              <a:t>epistemology: </a:t>
            </a:r>
            <a:r>
              <a:rPr lang="en-GB" sz="3200" dirty="0" smtClean="0"/>
              <a:t>five elements of a concept </a:t>
            </a:r>
            <a:endParaRPr lang="nl-NL" sz="3200" dirty="0"/>
          </a:p>
        </p:txBody>
      </p:sp>
      <p:sp>
        <p:nvSpPr>
          <p:cNvPr id="3" name="Tijdelijke aanduiding voor inhoud 2"/>
          <p:cNvSpPr>
            <a:spLocks noGrp="1"/>
          </p:cNvSpPr>
          <p:nvPr>
            <p:ph idx="1"/>
          </p:nvPr>
        </p:nvSpPr>
        <p:spPr/>
        <p:txBody>
          <a:bodyPr/>
          <a:lstStyle/>
          <a:p>
            <a:pPr marL="514350" indent="-514350">
              <a:buFont typeface="+mj-lt"/>
              <a:buAutoNum type="arabicPeriod"/>
            </a:pPr>
            <a:r>
              <a:rPr lang="nl-NL" dirty="0" err="1" smtClean="0"/>
              <a:t>Terminology</a:t>
            </a:r>
            <a:endParaRPr lang="nl-NL" dirty="0" smtClean="0"/>
          </a:p>
          <a:p>
            <a:pPr marL="514350" indent="-514350">
              <a:buFont typeface="+mj-lt"/>
              <a:buAutoNum type="arabicPeriod"/>
            </a:pPr>
            <a:r>
              <a:rPr lang="nl-NL" dirty="0" err="1" smtClean="0"/>
              <a:t>Observation</a:t>
            </a:r>
            <a:r>
              <a:rPr lang="nl-NL" dirty="0" smtClean="0"/>
              <a:t> (</a:t>
            </a:r>
            <a:r>
              <a:rPr lang="nl-NL" dirty="0" err="1" smtClean="0"/>
              <a:t>facts</a:t>
            </a:r>
            <a:r>
              <a:rPr lang="nl-NL" dirty="0" smtClean="0"/>
              <a:t>)</a:t>
            </a:r>
          </a:p>
          <a:p>
            <a:pPr marL="514350" indent="-514350">
              <a:buFont typeface="+mj-lt"/>
              <a:buAutoNum type="arabicPeriod"/>
            </a:pPr>
            <a:r>
              <a:rPr lang="nl-NL" dirty="0" err="1" smtClean="0"/>
              <a:t>Analysis</a:t>
            </a:r>
            <a:r>
              <a:rPr lang="nl-NL" dirty="0" smtClean="0"/>
              <a:t>, </a:t>
            </a:r>
            <a:r>
              <a:rPr lang="nl-NL" dirty="0" err="1" smtClean="0"/>
              <a:t>storyline</a:t>
            </a:r>
            <a:r>
              <a:rPr lang="nl-NL" dirty="0" smtClean="0"/>
              <a:t> and </a:t>
            </a:r>
            <a:r>
              <a:rPr lang="nl-NL" dirty="0" err="1" smtClean="0"/>
              <a:t>logic</a:t>
            </a:r>
            <a:endParaRPr lang="nl-NL" dirty="0" smtClean="0"/>
          </a:p>
          <a:p>
            <a:pPr marL="514350" indent="-514350">
              <a:buFont typeface="+mj-lt"/>
              <a:buAutoNum type="arabicPeriod"/>
            </a:pPr>
            <a:r>
              <a:rPr lang="nl-NL" dirty="0" err="1" smtClean="0"/>
              <a:t>Theory</a:t>
            </a:r>
            <a:endParaRPr lang="nl-NL" dirty="0" smtClean="0"/>
          </a:p>
          <a:p>
            <a:pPr marL="514350" indent="-514350">
              <a:buFont typeface="+mj-lt"/>
              <a:buAutoNum type="arabicPeriod"/>
            </a:pPr>
            <a:r>
              <a:rPr lang="nl-NL" dirty="0" err="1" smtClean="0"/>
              <a:t>Ethics</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dirty="0" smtClean="0"/>
              <a:t>What happens when you hide your ethics in knowledge production?</a:t>
            </a:r>
            <a:endParaRPr lang="nl-NL" sz="3200" dirty="0"/>
          </a:p>
        </p:txBody>
      </p:sp>
      <p:sp>
        <p:nvSpPr>
          <p:cNvPr id="3" name="Tijdelijke aanduiding voor inhoud 2"/>
          <p:cNvSpPr>
            <a:spLocks noGrp="1"/>
          </p:cNvSpPr>
          <p:nvPr>
            <p:ph idx="1"/>
          </p:nvPr>
        </p:nvSpPr>
        <p:spPr/>
        <p:txBody>
          <a:bodyPr/>
          <a:lstStyle/>
          <a:p>
            <a:pPr marL="514350" indent="-514350">
              <a:buFont typeface="+mj-lt"/>
              <a:buAutoNum type="arabicPeriod"/>
            </a:pPr>
            <a:r>
              <a:rPr lang="nl-NL" dirty="0" err="1" smtClean="0"/>
              <a:t>Knowledge</a:t>
            </a:r>
            <a:r>
              <a:rPr lang="nl-NL" dirty="0" smtClean="0"/>
              <a:t> is </a:t>
            </a:r>
            <a:r>
              <a:rPr lang="nl-NL" dirty="0" err="1" smtClean="0"/>
              <a:t>only</a:t>
            </a:r>
            <a:r>
              <a:rPr lang="nl-NL" dirty="0" smtClean="0"/>
              <a:t> </a:t>
            </a:r>
            <a:r>
              <a:rPr lang="nl-NL" dirty="0" err="1" smtClean="0"/>
              <a:t>about</a:t>
            </a:r>
            <a:r>
              <a:rPr lang="nl-NL" dirty="0" smtClean="0"/>
              <a:t> </a:t>
            </a:r>
            <a:r>
              <a:rPr lang="nl-NL" dirty="0" err="1" smtClean="0"/>
              <a:t>true</a:t>
            </a:r>
            <a:r>
              <a:rPr lang="nl-NL" dirty="0" smtClean="0"/>
              <a:t> </a:t>
            </a:r>
            <a:r>
              <a:rPr lang="nl-NL" dirty="0" err="1" smtClean="0"/>
              <a:t>or</a:t>
            </a:r>
            <a:r>
              <a:rPr lang="nl-NL" dirty="0" smtClean="0"/>
              <a:t> </a:t>
            </a:r>
            <a:r>
              <a:rPr lang="nl-NL" dirty="0" err="1" smtClean="0"/>
              <a:t>false</a:t>
            </a:r>
            <a:r>
              <a:rPr lang="nl-NL" dirty="0" smtClean="0"/>
              <a:t> and </a:t>
            </a:r>
            <a:r>
              <a:rPr lang="nl-NL" dirty="0" err="1" smtClean="0"/>
              <a:t>not</a:t>
            </a:r>
            <a:r>
              <a:rPr lang="nl-NL" dirty="0" smtClean="0"/>
              <a:t> </a:t>
            </a:r>
            <a:r>
              <a:rPr lang="nl-NL" dirty="0" err="1" smtClean="0"/>
              <a:t>about</a:t>
            </a:r>
            <a:r>
              <a:rPr lang="nl-NL" dirty="0" smtClean="0"/>
              <a:t> right </a:t>
            </a:r>
            <a:r>
              <a:rPr lang="nl-NL" dirty="0" err="1" smtClean="0"/>
              <a:t>or</a:t>
            </a:r>
            <a:r>
              <a:rPr lang="nl-NL" dirty="0" smtClean="0"/>
              <a:t> wrong</a:t>
            </a:r>
          </a:p>
          <a:p>
            <a:pPr marL="514350" indent="-514350">
              <a:buFont typeface="+mj-lt"/>
              <a:buAutoNum type="arabicPeriod"/>
            </a:pPr>
            <a:r>
              <a:rPr lang="nl-NL" dirty="0" err="1" smtClean="0"/>
              <a:t>Unjust</a:t>
            </a:r>
            <a:r>
              <a:rPr lang="nl-NL" dirty="0" smtClean="0"/>
              <a:t> claim of </a:t>
            </a:r>
            <a:r>
              <a:rPr lang="nl-NL" dirty="0" err="1" smtClean="0"/>
              <a:t>objectivity</a:t>
            </a:r>
            <a:endParaRPr lang="nl-NL" dirty="0" smtClean="0"/>
          </a:p>
          <a:p>
            <a:pPr marL="514350" indent="-514350">
              <a:buFont typeface="+mj-lt"/>
              <a:buAutoNum type="arabicPeriod"/>
            </a:pPr>
            <a:r>
              <a:rPr lang="nl-NL" dirty="0" err="1" smtClean="0"/>
              <a:t>Unjust</a:t>
            </a:r>
            <a:r>
              <a:rPr lang="nl-NL" dirty="0" smtClean="0"/>
              <a:t> claim of </a:t>
            </a:r>
            <a:r>
              <a:rPr lang="nl-NL" dirty="0" err="1" smtClean="0"/>
              <a:t>universality</a:t>
            </a:r>
            <a:endParaRPr lang="nl-NL" dirty="0" smtClean="0"/>
          </a:p>
          <a:p>
            <a:pPr marL="514350" indent="-514350">
              <a:buFont typeface="+mj-lt"/>
              <a:buAutoNum type="arabicPeriod"/>
            </a:pPr>
            <a:r>
              <a:rPr lang="nl-NL" dirty="0" err="1" smtClean="0"/>
              <a:t>You</a:t>
            </a:r>
            <a:r>
              <a:rPr lang="nl-NL" dirty="0" smtClean="0"/>
              <a:t> present lies as </a:t>
            </a:r>
            <a:r>
              <a:rPr lang="nl-NL" dirty="0" err="1" smtClean="0"/>
              <a:t>scientific</a:t>
            </a:r>
            <a:r>
              <a:rPr lang="nl-NL" dirty="0" smtClean="0"/>
              <a:t> </a:t>
            </a:r>
            <a:r>
              <a:rPr lang="nl-NL" dirty="0" err="1" smtClean="0"/>
              <a:t>knowledge</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dirty="0" smtClean="0"/>
              <a:t>critique #1: </a:t>
            </a:r>
            <a:r>
              <a:rPr lang="en-US" sz="2800" dirty="0" smtClean="0"/>
              <a:t>extreme and normal violence is not about facts, but about </a:t>
            </a:r>
            <a:r>
              <a:rPr lang="en-US" sz="2800" dirty="0" smtClean="0"/>
              <a:t>morality</a:t>
            </a:r>
            <a:endParaRPr lang="nl-NL" sz="2800" dirty="0"/>
          </a:p>
        </p:txBody>
      </p:sp>
      <p:sp>
        <p:nvSpPr>
          <p:cNvPr id="3" name="Tijdelijke aanduiding voor inhoud 2"/>
          <p:cNvSpPr>
            <a:spLocks noGrp="1"/>
          </p:cNvSpPr>
          <p:nvPr>
            <p:ph idx="1"/>
          </p:nvPr>
        </p:nvSpPr>
        <p:spPr/>
        <p:txBody>
          <a:bodyPr/>
          <a:lstStyle/>
          <a:p>
            <a:pPr marL="0" indent="0">
              <a:buNone/>
            </a:pPr>
            <a:r>
              <a:rPr lang="en-US" sz="2400" i="1" dirty="0" smtClean="0"/>
              <a:t>"The program, which consist of nine parts, should answer questions about the nature, extent and causes of structural extreme </a:t>
            </a:r>
            <a:r>
              <a:rPr lang="en-US" sz="2400" dirty="0" smtClean="0"/>
              <a:t>(they use the Dutch term '</a:t>
            </a:r>
            <a:r>
              <a:rPr lang="en-US" sz="2400" dirty="0" err="1" smtClean="0"/>
              <a:t>grensoverschrijdend</a:t>
            </a:r>
            <a:r>
              <a:rPr lang="en-US" sz="2400" dirty="0" smtClean="0"/>
              <a:t>') </a:t>
            </a:r>
            <a:r>
              <a:rPr lang="en-US" sz="2400" i="1" dirty="0" smtClean="0"/>
              <a:t>violence in Indonesia, seen from a broader political, social and international context. In this regard extensive attention will be paid to the chaotic period of August 1945 till the beginning of 1946 - often termed as the </a:t>
            </a:r>
            <a:r>
              <a:rPr lang="en-US" sz="2400" i="1" dirty="0" err="1" smtClean="0"/>
              <a:t>Bersiap</a:t>
            </a:r>
            <a:r>
              <a:rPr lang="en-US" sz="2400" i="1" dirty="0" smtClean="0"/>
              <a:t> - and the political and social legacy in the Netherlands, Indonesia and other places."</a:t>
            </a:r>
            <a:endParaRPr lang="nl-NL"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dirty="0" smtClean="0"/>
              <a:t>Critique #2: the concept of extreme violence is an insult to the victim of oppression</a:t>
            </a:r>
            <a:endParaRPr lang="nl-NL" sz="2800" dirty="0"/>
          </a:p>
        </p:txBody>
      </p:sp>
      <p:sp>
        <p:nvSpPr>
          <p:cNvPr id="3" name="Tijdelijke aanduiding voor inhoud 2"/>
          <p:cNvSpPr>
            <a:spLocks noGrp="1"/>
          </p:cNvSpPr>
          <p:nvPr>
            <p:ph idx="1"/>
          </p:nvPr>
        </p:nvSpPr>
        <p:spPr/>
        <p:txBody>
          <a:bodyPr/>
          <a:lstStyle/>
          <a:p>
            <a:pPr marL="0" indent="0">
              <a:buNone/>
            </a:pPr>
            <a:r>
              <a:rPr lang="en-US" sz="2400" dirty="0" smtClean="0"/>
              <a:t>On May 14, 1940 the German bombed the Dutch city of Rotterdam which killed 650-900 victims. On February 13-14 1954 the allied forces carried out a massive bombardment of the city of Dresden which killed 25.000 German, 25 times more than in Rotterdam. How would the Dutch feel when German historians would then claim that the bombing of Rotterdam was not extreme violence but normal violence compared to Dresden? </a:t>
            </a:r>
            <a:endParaRPr lang="nl-NL"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908720"/>
            <a:ext cx="7924800" cy="1143000"/>
          </a:xfrm>
        </p:spPr>
        <p:txBody>
          <a:bodyPr/>
          <a:lstStyle/>
          <a:p>
            <a:r>
              <a:rPr lang="en-US" sz="2800" dirty="0" smtClean="0"/>
              <a:t>Critique #3: the concept of extreme violence is a direct legitimization of the crime of colonialism</a:t>
            </a:r>
            <a:endParaRPr lang="nl-NL" sz="2800" dirty="0"/>
          </a:p>
        </p:txBody>
      </p:sp>
      <p:sp>
        <p:nvSpPr>
          <p:cNvPr id="3" name="Tijdelijke aanduiding voor inhoud 2"/>
          <p:cNvSpPr>
            <a:spLocks noGrp="1"/>
          </p:cNvSpPr>
          <p:nvPr>
            <p:ph idx="1"/>
          </p:nvPr>
        </p:nvSpPr>
        <p:spPr/>
        <p:txBody>
          <a:bodyPr/>
          <a:lstStyle/>
          <a:p>
            <a:pPr marL="0" indent="0">
              <a:buNone/>
            </a:pPr>
            <a:r>
              <a:rPr lang="en-US" dirty="0" smtClean="0"/>
              <a:t>Normal violence means the acceptance of the relationship of power. Colonial power is legitimate as long as they use normal violence. This is nonsense presented as science.</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908720"/>
            <a:ext cx="7924800" cy="1143000"/>
          </a:xfrm>
        </p:spPr>
        <p:txBody>
          <a:bodyPr/>
          <a:lstStyle/>
          <a:p>
            <a:r>
              <a:rPr lang="en-US" sz="2800" dirty="0" smtClean="0"/>
              <a:t>Critique #4: the moral judgment of violence should be related to its purpose and cannot be judged in absolute terms</a:t>
            </a:r>
            <a:endParaRPr lang="nl-NL" sz="2800" dirty="0"/>
          </a:p>
        </p:txBody>
      </p:sp>
      <p:sp>
        <p:nvSpPr>
          <p:cNvPr id="3" name="Tijdelijke aanduiding voor inhoud 2"/>
          <p:cNvSpPr>
            <a:spLocks noGrp="1"/>
          </p:cNvSpPr>
          <p:nvPr>
            <p:ph idx="1"/>
          </p:nvPr>
        </p:nvSpPr>
        <p:spPr/>
        <p:txBody>
          <a:bodyPr/>
          <a:lstStyle/>
          <a:p>
            <a:pPr marL="0" indent="0">
              <a:buNone/>
            </a:pPr>
            <a:r>
              <a:rPr lang="en-US" dirty="0" smtClean="0"/>
              <a:t>There are two moral </a:t>
            </a:r>
            <a:r>
              <a:rPr lang="en-US" dirty="0" smtClean="0"/>
              <a:t>categories of violence: </a:t>
            </a:r>
            <a:r>
              <a:rPr lang="en-US" dirty="0" smtClean="0"/>
              <a:t>the category of the injustice of oppressors violence and the category of the justice of the violence for freedom and liberation. The violence of a woman who is raped by a man cannot be placed in the same moral category of the violence of the rapist. </a:t>
            </a:r>
            <a:endParaRPr lang="nl-NL" dirty="0"/>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6532</TotalTime>
  <Words>1069</Words>
  <Application>Microsoft Office PowerPoint</Application>
  <PresentationFormat>Diavoorstelling (4:3)</PresentationFormat>
  <Paragraphs>60</Paragraphs>
  <Slides>18</Slides>
  <Notes>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Capsules</vt:lpstr>
      <vt:lpstr>Dia 1</vt:lpstr>
      <vt:lpstr>If you are a professor, that does not mean that you are a scientist, you can be an ideologue of colonialism</vt:lpstr>
      <vt:lpstr>Western epistemology</vt:lpstr>
      <vt:lpstr>DTM epistemology: five elements of a concept </vt:lpstr>
      <vt:lpstr>What happens when you hide your ethics in knowledge production?</vt:lpstr>
      <vt:lpstr>critique #1: extreme and normal violence is not about facts, but about morality</vt:lpstr>
      <vt:lpstr>Critique #2: the concept of extreme violence is an insult to the victim of oppression</vt:lpstr>
      <vt:lpstr>Critique #3: the concept of extreme violence is a direct legitimization of the crime of colonialism</vt:lpstr>
      <vt:lpstr>Critique #4: the moral judgment of violence should be related to its purpose and cannot be judged in absolute terms</vt:lpstr>
      <vt:lpstr>Critique #5: the most obvious comparison is not made: extreme and normal violence of Nazism and colonialism</vt:lpstr>
      <vt:lpstr>Critique #6: this colonial research project is a racist project</vt:lpstr>
      <vt:lpstr>Critique #7: the legitimization of the racist colonial rule deligitimizes the fight for freedom </vt:lpstr>
      <vt:lpstr>Critique #7: the legitimization of the racist colonial rule delegitimizes the fight for freedom - 2</vt:lpstr>
      <vt:lpstr>Critique #8: the colonial project turns the victim into the criminal and the criminal into the victim</vt:lpstr>
      <vt:lpstr>What is Decolonizing The Mind (DTM)?</vt:lpstr>
      <vt:lpstr>Understanding the nature of Westernized academia and the colonization of the mind</vt:lpstr>
      <vt:lpstr>An alternative decolonial research project</vt:lpstr>
      <vt:lpstr>Dia 18</vt:lpstr>
    </vt:vector>
  </TitlesOfParts>
  <Company>Amcon BV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Acer</dc:creator>
  <cp:lastModifiedBy>Gebruiker</cp:lastModifiedBy>
  <cp:revision>125</cp:revision>
  <dcterms:created xsi:type="dcterms:W3CDTF">2009-10-18T15:48:24Z</dcterms:created>
  <dcterms:modified xsi:type="dcterms:W3CDTF">2018-04-18T22:16:44Z</dcterms:modified>
</cp:coreProperties>
</file>